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4" r:id="rId16"/>
    <p:sldId id="275" r:id="rId17"/>
    <p:sldId id="273" r:id="rId18"/>
    <p:sldId id="271" r:id="rId19"/>
    <p:sldId id="277" r:id="rId20"/>
    <p:sldId id="278" r:id="rId21"/>
    <p:sldId id="272" r:id="rId22"/>
    <p:sldId id="276"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BC1832C-2038-46F3-8BAE-DD1F5CE70327}" type="datetimeFigureOut">
              <a:rPr lang="it-IT" smtClean="0"/>
              <a:pPr/>
              <a:t>08/04/2020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4B6BB6-5F67-4201-AFFC-86FD34B6242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1832C-2038-46F3-8BAE-DD1F5CE70327}" type="datetimeFigureOut">
              <a:rPr lang="it-IT" smtClean="0"/>
              <a:pPr/>
              <a:t>08/04/2020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B6BB6-5F67-4201-AFFC-86FD34B6242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28801"/>
            <a:ext cx="7772400" cy="1971650"/>
          </a:xfrm>
        </p:spPr>
        <p:txBody>
          <a:bodyPr>
            <a:normAutofit fontScale="90000"/>
          </a:bodyPr>
          <a:lstStyle/>
          <a:p>
            <a:r>
              <a:rPr lang="it-IT" dirty="0" smtClean="0"/>
              <a:t>IL FUTURISMO </a:t>
            </a:r>
            <a:br>
              <a:rPr lang="it-IT" dirty="0" smtClean="0"/>
            </a:br>
            <a:r>
              <a:rPr lang="it-IT" dirty="0" smtClean="0"/>
              <a:t>E </a:t>
            </a:r>
            <a:br>
              <a:rPr lang="it-IT" dirty="0" smtClean="0"/>
            </a:br>
            <a:r>
              <a:rPr lang="it-IT" dirty="0" smtClean="0"/>
              <a:t>IL MITO DEL PROGRESSO</a:t>
            </a:r>
            <a:endParaRPr lang="it-IT" dirty="0"/>
          </a:p>
        </p:txBody>
      </p:sp>
      <p:sp>
        <p:nvSpPr>
          <p:cNvPr id="3" name="Sottotitolo 2"/>
          <p:cNvSpPr>
            <a:spLocks noGrp="1"/>
          </p:cNvSpPr>
          <p:nvPr>
            <p:ph type="subTitle" idx="1"/>
          </p:nvPr>
        </p:nvSpPr>
        <p:spPr/>
        <p:txBody>
          <a:bodyPr/>
          <a:lstStyle/>
          <a:p>
            <a:r>
              <a:rPr lang="it-IT" dirty="0" smtClean="0"/>
              <a:t>Il treno, l’automobile e la velocità</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orasso_ritratto-1.jpg"/>
          <p:cNvPicPr>
            <a:picLocks noChangeAspect="1"/>
          </p:cNvPicPr>
          <p:nvPr/>
        </p:nvPicPr>
        <p:blipFill>
          <a:blip r:embed="rId2" cstate="print"/>
          <a:stretch>
            <a:fillRect/>
          </a:stretch>
        </p:blipFill>
        <p:spPr>
          <a:xfrm>
            <a:off x="2699792" y="548680"/>
            <a:ext cx="3810000" cy="5080000"/>
          </a:xfrm>
          <a:prstGeom prst="rect">
            <a:avLst/>
          </a:prstGeom>
        </p:spPr>
      </p:pic>
      <p:sp>
        <p:nvSpPr>
          <p:cNvPr id="3" name="CasellaDiTesto 2"/>
          <p:cNvSpPr txBox="1"/>
          <p:nvPr/>
        </p:nvSpPr>
        <p:spPr>
          <a:xfrm>
            <a:off x="1835696" y="5805264"/>
            <a:ext cx="5472608" cy="369332"/>
          </a:xfrm>
          <a:prstGeom prst="rect">
            <a:avLst/>
          </a:prstGeom>
          <a:noFill/>
        </p:spPr>
        <p:txBody>
          <a:bodyPr wrap="square" rtlCol="0">
            <a:spAutoFit/>
          </a:bodyPr>
          <a:lstStyle/>
          <a:p>
            <a:pPr algn="ctr"/>
            <a:r>
              <a:rPr lang="it-IT" b="1" dirty="0" smtClean="0"/>
              <a:t>Mario </a:t>
            </a:r>
            <a:r>
              <a:rPr lang="it-IT" b="1" dirty="0" err="1" smtClean="0"/>
              <a:t>Morasso</a:t>
            </a:r>
            <a:endParaRPr lang="it-IT"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ussolo, carrà, marinetti, boccioni e severini.jpg"/>
          <p:cNvPicPr>
            <a:picLocks noChangeAspect="1"/>
          </p:cNvPicPr>
          <p:nvPr/>
        </p:nvPicPr>
        <p:blipFill>
          <a:blip r:embed="rId2" cstate="print"/>
          <a:stretch>
            <a:fillRect/>
          </a:stretch>
        </p:blipFill>
        <p:spPr>
          <a:xfrm>
            <a:off x="2051720" y="1653835"/>
            <a:ext cx="5256584" cy="3410186"/>
          </a:xfrm>
          <a:prstGeom prst="rect">
            <a:avLst/>
          </a:prstGeom>
        </p:spPr>
      </p:pic>
      <p:sp>
        <p:nvSpPr>
          <p:cNvPr id="3" name="CasellaDiTesto 2"/>
          <p:cNvSpPr txBox="1"/>
          <p:nvPr/>
        </p:nvSpPr>
        <p:spPr>
          <a:xfrm>
            <a:off x="1547664" y="5373216"/>
            <a:ext cx="6480720" cy="369332"/>
          </a:xfrm>
          <a:prstGeom prst="rect">
            <a:avLst/>
          </a:prstGeom>
          <a:noFill/>
        </p:spPr>
        <p:txBody>
          <a:bodyPr wrap="square" rtlCol="0">
            <a:spAutoFit/>
          </a:bodyPr>
          <a:lstStyle/>
          <a:p>
            <a:pPr algn="ctr"/>
            <a:r>
              <a:rPr lang="it-IT" b="1" dirty="0" err="1" smtClean="0"/>
              <a:t>Russolo</a:t>
            </a:r>
            <a:r>
              <a:rPr lang="it-IT" b="1" dirty="0" smtClean="0"/>
              <a:t> – Carrà – Marinetti – Boccioni - </a:t>
            </a:r>
            <a:r>
              <a:rPr lang="it-IT" b="1" dirty="0" err="1" smtClean="0"/>
              <a:t>Severini</a:t>
            </a:r>
            <a:endParaRPr lang="it-IT"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tena-di-montaggio.jpg"/>
          <p:cNvPicPr>
            <a:picLocks noChangeAspect="1"/>
          </p:cNvPicPr>
          <p:nvPr/>
        </p:nvPicPr>
        <p:blipFill>
          <a:blip r:embed="rId2" cstate="print"/>
          <a:stretch>
            <a:fillRect/>
          </a:stretch>
        </p:blipFill>
        <p:spPr>
          <a:xfrm>
            <a:off x="971600" y="620688"/>
            <a:ext cx="7143750" cy="4791075"/>
          </a:xfrm>
          <a:prstGeom prst="rect">
            <a:avLst/>
          </a:prstGeom>
        </p:spPr>
      </p:pic>
      <p:sp>
        <p:nvSpPr>
          <p:cNvPr id="3" name="CasellaDiTesto 2"/>
          <p:cNvSpPr txBox="1"/>
          <p:nvPr/>
        </p:nvSpPr>
        <p:spPr>
          <a:xfrm>
            <a:off x="1619672" y="5877272"/>
            <a:ext cx="5832648" cy="369332"/>
          </a:xfrm>
          <a:prstGeom prst="rect">
            <a:avLst/>
          </a:prstGeom>
          <a:noFill/>
        </p:spPr>
        <p:txBody>
          <a:bodyPr wrap="square" rtlCol="0">
            <a:spAutoFit/>
          </a:bodyPr>
          <a:lstStyle/>
          <a:p>
            <a:pPr algn="ctr"/>
            <a:r>
              <a:rPr lang="it-IT" b="1" dirty="0" smtClean="0"/>
              <a:t>Catena di montaggio</a:t>
            </a:r>
            <a:endParaRPr lang="it-IT"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rd_1913.jpg"/>
          <p:cNvPicPr>
            <a:picLocks noChangeAspect="1"/>
          </p:cNvPicPr>
          <p:nvPr/>
        </p:nvPicPr>
        <p:blipFill>
          <a:blip r:embed="rId2" cstate="print"/>
          <a:stretch>
            <a:fillRect/>
          </a:stretch>
        </p:blipFill>
        <p:spPr>
          <a:xfrm>
            <a:off x="2000250" y="1638300"/>
            <a:ext cx="5143500" cy="3581400"/>
          </a:xfrm>
          <a:prstGeom prst="rect">
            <a:avLst/>
          </a:prstGeom>
        </p:spPr>
      </p:pic>
      <p:sp>
        <p:nvSpPr>
          <p:cNvPr id="3" name="CasellaDiTesto 2"/>
          <p:cNvSpPr txBox="1"/>
          <p:nvPr/>
        </p:nvSpPr>
        <p:spPr>
          <a:xfrm>
            <a:off x="1835696" y="5733256"/>
            <a:ext cx="5472608" cy="369332"/>
          </a:xfrm>
          <a:prstGeom prst="rect">
            <a:avLst/>
          </a:prstGeom>
          <a:noFill/>
        </p:spPr>
        <p:txBody>
          <a:bodyPr wrap="square" rtlCol="0">
            <a:spAutoFit/>
          </a:bodyPr>
          <a:lstStyle/>
          <a:p>
            <a:pPr algn="ctr"/>
            <a:r>
              <a:rPr lang="it-IT" b="1" dirty="0" smtClean="0"/>
              <a:t>Catena di montaggio ( Ford)</a:t>
            </a:r>
            <a:endParaRPr lang="it-IT"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eacda7-f67f-48ef-bc1c-339d8893a2de_large.jpg"/>
          <p:cNvPicPr>
            <a:picLocks noChangeAspect="1"/>
          </p:cNvPicPr>
          <p:nvPr/>
        </p:nvPicPr>
        <p:blipFill>
          <a:blip r:embed="rId2" cstate="print"/>
          <a:stretch>
            <a:fillRect/>
          </a:stretch>
        </p:blipFill>
        <p:spPr>
          <a:xfrm>
            <a:off x="611560" y="332656"/>
            <a:ext cx="7860962" cy="5441260"/>
          </a:xfrm>
          <a:prstGeom prst="rect">
            <a:avLst/>
          </a:prstGeom>
        </p:spPr>
      </p:pic>
      <p:sp>
        <p:nvSpPr>
          <p:cNvPr id="3" name="CasellaDiTesto 2"/>
          <p:cNvSpPr txBox="1"/>
          <p:nvPr/>
        </p:nvSpPr>
        <p:spPr>
          <a:xfrm>
            <a:off x="1763688" y="6093296"/>
            <a:ext cx="5616624" cy="369332"/>
          </a:xfrm>
          <a:prstGeom prst="rect">
            <a:avLst/>
          </a:prstGeom>
          <a:noFill/>
        </p:spPr>
        <p:txBody>
          <a:bodyPr wrap="square" rtlCol="0">
            <a:spAutoFit/>
          </a:bodyPr>
          <a:lstStyle/>
          <a:p>
            <a:pPr algn="ctr"/>
            <a:r>
              <a:rPr lang="it-IT" b="1" dirty="0" smtClean="0"/>
              <a:t>Catena di montaggio</a:t>
            </a:r>
            <a:endParaRPr lang="it-IT"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ut_pr.jpg"/>
          <p:cNvPicPr>
            <a:picLocks noChangeAspect="1"/>
          </p:cNvPicPr>
          <p:nvPr/>
        </p:nvPicPr>
        <p:blipFill>
          <a:blip r:embed="rId2" cstate="print"/>
          <a:stretch>
            <a:fillRect/>
          </a:stretch>
        </p:blipFill>
        <p:spPr>
          <a:xfrm>
            <a:off x="3167062" y="1443037"/>
            <a:ext cx="2809875" cy="3971925"/>
          </a:xfrm>
          <a:prstGeom prst="rect">
            <a:avLst/>
          </a:prstGeom>
        </p:spPr>
      </p:pic>
      <p:sp>
        <p:nvSpPr>
          <p:cNvPr id="3" name="CasellaDiTesto 2"/>
          <p:cNvSpPr txBox="1"/>
          <p:nvPr/>
        </p:nvSpPr>
        <p:spPr>
          <a:xfrm>
            <a:off x="1331640" y="5877272"/>
            <a:ext cx="6624736" cy="369332"/>
          </a:xfrm>
          <a:prstGeom prst="rect">
            <a:avLst/>
          </a:prstGeom>
          <a:noFill/>
        </p:spPr>
        <p:txBody>
          <a:bodyPr wrap="square" rtlCol="0">
            <a:spAutoFit/>
          </a:bodyPr>
          <a:lstStyle/>
          <a:p>
            <a:pPr algn="ctr"/>
            <a:r>
              <a:rPr lang="it-IT" b="1" dirty="0" smtClean="0"/>
              <a:t>Filippo Tommaso Marinetti</a:t>
            </a:r>
            <a:endParaRPr lang="it-IT"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ut_pr_ma.jpg"/>
          <p:cNvPicPr>
            <a:picLocks noChangeAspect="1"/>
          </p:cNvPicPr>
          <p:nvPr/>
        </p:nvPicPr>
        <p:blipFill>
          <a:blip r:embed="rId2" cstate="print"/>
          <a:stretch>
            <a:fillRect/>
          </a:stretch>
        </p:blipFill>
        <p:spPr>
          <a:xfrm>
            <a:off x="2667000" y="885825"/>
            <a:ext cx="3810000" cy="50863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548680"/>
            <a:ext cx="8280920" cy="5816977"/>
          </a:xfrm>
          <a:prstGeom prst="rect">
            <a:avLst/>
          </a:prstGeom>
          <a:noFill/>
        </p:spPr>
        <p:txBody>
          <a:bodyPr wrap="square" rtlCol="0">
            <a:spAutoFit/>
          </a:bodyPr>
          <a:lstStyle/>
          <a:p>
            <a:pPr algn="ctr"/>
            <a:r>
              <a:rPr lang="it-IT" b="1" dirty="0" smtClean="0"/>
              <a:t>Manifesto del futurismo</a:t>
            </a:r>
            <a:br>
              <a:rPr lang="it-IT" b="1" dirty="0" smtClean="0"/>
            </a:br>
            <a:r>
              <a:rPr lang="it-IT" b="1" dirty="0" smtClean="0"/>
              <a:t>"Le </a:t>
            </a:r>
            <a:r>
              <a:rPr lang="it-IT" b="1" dirty="0" err="1" smtClean="0"/>
              <a:t>Figarò</a:t>
            </a:r>
            <a:r>
              <a:rPr lang="it-IT" b="1" dirty="0" smtClean="0"/>
              <a:t>" 20 Febbraio 1909</a:t>
            </a:r>
          </a:p>
          <a:p>
            <a:r>
              <a:rPr lang="it-IT" sz="1200" b="1" dirty="0" smtClean="0"/>
              <a:t>1-Noi vogliamo cantare l'amor del pericolo, l'abitudine all'energia e alla temerità.</a:t>
            </a:r>
            <a:br>
              <a:rPr lang="it-IT" sz="1200" b="1" dirty="0" smtClean="0"/>
            </a:br>
            <a:r>
              <a:rPr lang="it-IT" sz="1200" b="1" dirty="0" smtClean="0"/>
              <a:t/>
            </a:r>
            <a:br>
              <a:rPr lang="it-IT" sz="1200" b="1" dirty="0" smtClean="0"/>
            </a:br>
            <a:r>
              <a:rPr lang="it-IT" sz="1200" b="1" dirty="0" smtClean="0"/>
              <a:t>2-Il coraggio, l'audacia, la ribellione, saranno elementi essenziali della nostra poesia.</a:t>
            </a:r>
            <a:br>
              <a:rPr lang="it-IT" sz="1200" b="1" dirty="0" smtClean="0"/>
            </a:br>
            <a:r>
              <a:rPr lang="it-IT" sz="1200" b="1" dirty="0" smtClean="0"/>
              <a:t/>
            </a:r>
            <a:br>
              <a:rPr lang="it-IT" sz="1200" b="1" dirty="0" smtClean="0"/>
            </a:br>
            <a:r>
              <a:rPr lang="it-IT" sz="1200" b="1" dirty="0" smtClean="0"/>
              <a:t>3-La letteratura esaltò fino ad oggi l'immobilità penosa, l'estasi ed il sonno. Noi vogliamo esaltare il movimento aggressivo, l'insonnia febbrile, il passo di corsa, il salto mortale, lo schiaffo ed il pugno.</a:t>
            </a:r>
            <a:br>
              <a:rPr lang="it-IT" sz="1200" b="1" dirty="0" smtClean="0"/>
            </a:br>
            <a:r>
              <a:rPr lang="it-IT" sz="1200" b="1" dirty="0" smtClean="0"/>
              <a:t/>
            </a:r>
            <a:br>
              <a:rPr lang="it-IT" sz="1200" b="1" dirty="0" smtClean="0"/>
            </a:br>
            <a:r>
              <a:rPr lang="it-IT" sz="1200" b="1" dirty="0" smtClean="0"/>
              <a:t>4-Noi affermiamo che la magnificenza del mondo si è arricchita di una bellezza nuova: la bellezza della velocità</a:t>
            </a:r>
            <a:br>
              <a:rPr lang="it-IT" sz="1200" b="1" dirty="0" smtClean="0"/>
            </a:br>
            <a:r>
              <a:rPr lang="it-IT" sz="1200" b="1" dirty="0" smtClean="0"/>
              <a:t/>
            </a:r>
            <a:br>
              <a:rPr lang="it-IT" sz="1200" b="1" dirty="0" smtClean="0"/>
            </a:br>
            <a:r>
              <a:rPr lang="it-IT" sz="1200" b="1" dirty="0" smtClean="0"/>
              <a:t>5-Noi vogliamo inneggiare all'uomo che tiene il volante, la cui asta attraversa la Terra, lanciata a corsa, essa pure, sul circuito della sua orbita.</a:t>
            </a:r>
            <a:br>
              <a:rPr lang="it-IT" sz="1200" b="1" dirty="0" smtClean="0"/>
            </a:br>
            <a:r>
              <a:rPr lang="it-IT" sz="1200" b="1" dirty="0" smtClean="0"/>
              <a:t/>
            </a:r>
            <a:br>
              <a:rPr lang="it-IT" sz="1200" b="1" dirty="0" smtClean="0"/>
            </a:br>
            <a:r>
              <a:rPr lang="it-IT" sz="1200" b="1" dirty="0" smtClean="0"/>
              <a:t>6-Bisogna che il poeta si </a:t>
            </a:r>
            <a:r>
              <a:rPr lang="it-IT" sz="1200" b="1" dirty="0" err="1" smtClean="0"/>
              <a:t>prodichi</a:t>
            </a:r>
            <a:r>
              <a:rPr lang="it-IT" sz="1200" b="1" dirty="0" smtClean="0"/>
              <a:t> con ardore, sfarzo e magnificenza, per aumentare l'entusiastico fervore degli elementi primordiali.</a:t>
            </a:r>
            <a:br>
              <a:rPr lang="it-IT" sz="1200" b="1" dirty="0" smtClean="0"/>
            </a:br>
            <a:r>
              <a:rPr lang="it-IT" sz="1200" b="1" dirty="0" smtClean="0"/>
              <a:t/>
            </a:r>
            <a:br>
              <a:rPr lang="it-IT" sz="1200" b="1" dirty="0" smtClean="0"/>
            </a:br>
            <a:r>
              <a:rPr lang="it-IT" sz="1200" b="1" dirty="0" smtClean="0"/>
              <a:t>7-Non vi è più bellezza se non nella lotta. Nessuna opera che non abbia un carattere aggressivo può essere un capolavoro.</a:t>
            </a:r>
            <a:br>
              <a:rPr lang="it-IT" sz="1200" b="1" dirty="0" smtClean="0"/>
            </a:br>
            <a:r>
              <a:rPr lang="it-IT" sz="1200" b="1" dirty="0" smtClean="0"/>
              <a:t/>
            </a:r>
            <a:br>
              <a:rPr lang="it-IT" sz="1200" b="1" dirty="0" smtClean="0"/>
            </a:br>
            <a:r>
              <a:rPr lang="it-IT" sz="1200" b="1" dirty="0" smtClean="0"/>
              <a:t>8-Noi siamo sul patrimonio estremo dei secoli! </a:t>
            </a:r>
            <a:r>
              <a:rPr lang="it-IT" sz="1200" b="1" dirty="0" err="1" smtClean="0"/>
              <a:t>poichè</a:t>
            </a:r>
            <a:r>
              <a:rPr lang="it-IT" sz="1200" b="1" dirty="0" smtClean="0"/>
              <a:t> abbiamo già creata l'eterna velocità onnipresente.</a:t>
            </a:r>
            <a:br>
              <a:rPr lang="it-IT" sz="1200" b="1" dirty="0" smtClean="0"/>
            </a:br>
            <a:r>
              <a:rPr lang="it-IT" sz="1200" b="1" dirty="0" smtClean="0"/>
              <a:t/>
            </a:r>
            <a:br>
              <a:rPr lang="it-IT" sz="1200" b="1" dirty="0" smtClean="0"/>
            </a:br>
            <a:r>
              <a:rPr lang="it-IT" sz="1200" b="1" dirty="0" smtClean="0"/>
              <a:t>9-Noi vogliamo glorificare la guerra-sola </a:t>
            </a:r>
            <a:r>
              <a:rPr lang="it-IT" sz="1200" b="1" dirty="0" err="1" smtClean="0"/>
              <a:t>igene</a:t>
            </a:r>
            <a:r>
              <a:rPr lang="it-IT" sz="1200" b="1" dirty="0" smtClean="0"/>
              <a:t> del </a:t>
            </a:r>
            <a:r>
              <a:rPr lang="it-IT" sz="1200" b="1" dirty="0" err="1" smtClean="0"/>
              <a:t>mondo-il</a:t>
            </a:r>
            <a:r>
              <a:rPr lang="it-IT" sz="1200" b="1" dirty="0" smtClean="0"/>
              <a:t> militarismo, il patriottismo, il gesto distruttore</a:t>
            </a:r>
            <a:br>
              <a:rPr lang="it-IT" sz="1200" b="1" dirty="0" smtClean="0"/>
            </a:br>
            <a:r>
              <a:rPr lang="it-IT" sz="1200" b="1" dirty="0" smtClean="0"/>
              <a:t/>
            </a:r>
            <a:br>
              <a:rPr lang="it-IT" sz="1200" b="1" dirty="0" smtClean="0"/>
            </a:br>
            <a:r>
              <a:rPr lang="it-IT" sz="1200" b="1" dirty="0" smtClean="0"/>
              <a:t>10-Noi vogliamo distruggere i musei, le biblioteche, le accademie d'ogni specie e combattere contro il moralismo, il femminismo e contro ogni viltà opportunistica o utilitaria</a:t>
            </a:r>
            <a:br>
              <a:rPr lang="it-IT" sz="1200" b="1" dirty="0" smtClean="0"/>
            </a:br>
            <a:r>
              <a:rPr lang="it-IT" sz="1200" b="1" dirty="0" smtClean="0"/>
              <a:t/>
            </a:r>
            <a:br>
              <a:rPr lang="it-IT" sz="1200" b="1" dirty="0" smtClean="0"/>
            </a:br>
            <a:r>
              <a:rPr lang="it-IT" sz="1200" b="1" dirty="0" smtClean="0"/>
              <a:t>11-Noi canteremo le locomotive dall'ampio petto, il volo scivolante degli </a:t>
            </a:r>
            <a:r>
              <a:rPr lang="it-IT" sz="1200" b="1" dirty="0" err="1" smtClean="0"/>
              <a:t>areoplani</a:t>
            </a:r>
            <a:r>
              <a:rPr lang="it-IT" sz="1200" b="1" dirty="0" smtClean="0"/>
              <a:t>. E' dall'Italia che lanciamo questo manifesto di violenza travolgente e incendiaria col quale fondiamo oggi il Futurismo</a:t>
            </a:r>
            <a:br>
              <a:rPr lang="it-IT" sz="1200" b="1" dirty="0" smtClean="0"/>
            </a:br>
            <a:r>
              <a:rPr lang="it-IT" sz="1200" b="1" dirty="0" smtClean="0"/>
              <a:t/>
            </a:r>
            <a:br>
              <a:rPr lang="it-IT" sz="1200" b="1" dirty="0" smtClean="0"/>
            </a:br>
            <a:r>
              <a:rPr lang="it-IT" sz="1200" b="1" dirty="0" smtClean="0"/>
              <a:t>Queste le parole con cui Filippo Tommaso Marinetti fonda il 20 Febbraio 1909 a Parigi il manifesto futurista.</a:t>
            </a:r>
            <a:endParaRPr lang="it-IT"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rinetti e la sua auto.jpg"/>
          <p:cNvPicPr>
            <a:picLocks noChangeAspect="1"/>
          </p:cNvPicPr>
          <p:nvPr/>
        </p:nvPicPr>
        <p:blipFill>
          <a:blip r:embed="rId2" cstate="print"/>
          <a:stretch>
            <a:fillRect/>
          </a:stretch>
        </p:blipFill>
        <p:spPr>
          <a:xfrm>
            <a:off x="762000" y="1438275"/>
            <a:ext cx="7620000" cy="3981450"/>
          </a:xfrm>
          <a:prstGeom prst="rect">
            <a:avLst/>
          </a:prstGeom>
        </p:spPr>
      </p:pic>
      <p:sp>
        <p:nvSpPr>
          <p:cNvPr id="3" name="CasellaDiTesto 2"/>
          <p:cNvSpPr txBox="1"/>
          <p:nvPr/>
        </p:nvSpPr>
        <p:spPr>
          <a:xfrm>
            <a:off x="1331640" y="5805264"/>
            <a:ext cx="6552728" cy="369332"/>
          </a:xfrm>
          <a:prstGeom prst="rect">
            <a:avLst/>
          </a:prstGeom>
          <a:noFill/>
        </p:spPr>
        <p:txBody>
          <a:bodyPr wrap="square" rtlCol="0">
            <a:spAutoFit/>
          </a:bodyPr>
          <a:lstStyle/>
          <a:p>
            <a:pPr algn="ctr"/>
            <a:r>
              <a:rPr lang="it-IT" b="1" dirty="0" smtClean="0"/>
              <a:t>Marinetti e la sua auto</a:t>
            </a:r>
            <a:endParaRPr lang="it-IT"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alla_Velocita_d_automobile_Velocita_n_1.jpg"/>
          <p:cNvPicPr>
            <a:picLocks noChangeAspect="1"/>
          </p:cNvPicPr>
          <p:nvPr/>
        </p:nvPicPr>
        <p:blipFill>
          <a:blip r:embed="rId2" cstate="print"/>
          <a:stretch>
            <a:fillRect/>
          </a:stretch>
        </p:blipFill>
        <p:spPr>
          <a:xfrm>
            <a:off x="1115616" y="260648"/>
            <a:ext cx="7105352" cy="5592600"/>
          </a:xfrm>
          <a:prstGeom prst="rect">
            <a:avLst/>
          </a:prstGeom>
        </p:spPr>
      </p:pic>
      <p:sp>
        <p:nvSpPr>
          <p:cNvPr id="3" name="CasellaDiTesto 2"/>
          <p:cNvSpPr txBox="1"/>
          <p:nvPr/>
        </p:nvSpPr>
        <p:spPr>
          <a:xfrm>
            <a:off x="1331640" y="6093296"/>
            <a:ext cx="6696744" cy="369332"/>
          </a:xfrm>
          <a:prstGeom prst="rect">
            <a:avLst/>
          </a:prstGeom>
          <a:noFill/>
        </p:spPr>
        <p:txBody>
          <a:bodyPr wrap="square" rtlCol="0">
            <a:spAutoFit/>
          </a:bodyPr>
          <a:lstStyle/>
          <a:p>
            <a:pPr algn="ctr"/>
            <a:r>
              <a:rPr lang="it-IT" b="1" dirty="0" smtClean="0"/>
              <a:t>Giacomo Balla – Velocità dell’automobile</a:t>
            </a:r>
            <a:endParaRPr lang="it-IT"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urner-28-638.jpg"/>
          <p:cNvPicPr>
            <a:picLocks noChangeAspect="1"/>
          </p:cNvPicPr>
          <p:nvPr/>
        </p:nvPicPr>
        <p:blipFill>
          <a:blip r:embed="rId2" cstate="print"/>
          <a:stretch>
            <a:fillRect/>
          </a:stretch>
        </p:blipFill>
        <p:spPr>
          <a:xfrm>
            <a:off x="1533525" y="1147762"/>
            <a:ext cx="6076950" cy="45624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ownload.jpg"/>
          <p:cNvPicPr>
            <a:picLocks noChangeAspect="1"/>
          </p:cNvPicPr>
          <p:nvPr/>
        </p:nvPicPr>
        <p:blipFill>
          <a:blip r:embed="rId2" cstate="print"/>
          <a:stretch>
            <a:fillRect/>
          </a:stretch>
        </p:blipFill>
        <p:spPr>
          <a:xfrm>
            <a:off x="1691680" y="1288177"/>
            <a:ext cx="5904656" cy="4179700"/>
          </a:xfrm>
          <a:prstGeom prst="rect">
            <a:avLst/>
          </a:prstGeom>
        </p:spPr>
      </p:pic>
      <p:sp>
        <p:nvSpPr>
          <p:cNvPr id="3" name="CasellaDiTesto 2"/>
          <p:cNvSpPr txBox="1"/>
          <p:nvPr/>
        </p:nvSpPr>
        <p:spPr>
          <a:xfrm>
            <a:off x="1979712" y="5805264"/>
            <a:ext cx="5328592" cy="369332"/>
          </a:xfrm>
          <a:prstGeom prst="rect">
            <a:avLst/>
          </a:prstGeom>
          <a:noFill/>
        </p:spPr>
        <p:txBody>
          <a:bodyPr wrap="square" rtlCol="0">
            <a:spAutoFit/>
          </a:bodyPr>
          <a:lstStyle/>
          <a:p>
            <a:pPr algn="ctr"/>
            <a:r>
              <a:rPr lang="it-IT" b="1" dirty="0" smtClean="0"/>
              <a:t>Cesare </a:t>
            </a:r>
            <a:r>
              <a:rPr lang="it-IT" b="1" dirty="0" err="1" smtClean="0"/>
              <a:t>Andreoni</a:t>
            </a:r>
            <a:r>
              <a:rPr lang="it-IT" b="1" dirty="0" smtClean="0"/>
              <a:t> -  </a:t>
            </a:r>
            <a:r>
              <a:rPr lang="it-IT" b="1" dirty="0" smtClean="0"/>
              <a:t>Gran Premio </a:t>
            </a:r>
            <a:endParaRPr lang="it-IT"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assimo_Bontempelli_02_(cropped).jpg"/>
          <p:cNvPicPr>
            <a:picLocks noChangeAspect="1"/>
          </p:cNvPicPr>
          <p:nvPr/>
        </p:nvPicPr>
        <p:blipFill>
          <a:blip r:embed="rId2" cstate="print"/>
          <a:stretch>
            <a:fillRect/>
          </a:stretch>
        </p:blipFill>
        <p:spPr>
          <a:xfrm>
            <a:off x="2987824" y="1196752"/>
            <a:ext cx="3168352" cy="4088887"/>
          </a:xfrm>
          <a:prstGeom prst="rect">
            <a:avLst/>
          </a:prstGeom>
        </p:spPr>
      </p:pic>
      <p:sp>
        <p:nvSpPr>
          <p:cNvPr id="3" name="CasellaDiTesto 2"/>
          <p:cNvSpPr txBox="1"/>
          <p:nvPr/>
        </p:nvSpPr>
        <p:spPr>
          <a:xfrm>
            <a:off x="2339752" y="5661248"/>
            <a:ext cx="4320480" cy="369332"/>
          </a:xfrm>
          <a:prstGeom prst="rect">
            <a:avLst/>
          </a:prstGeom>
          <a:noFill/>
        </p:spPr>
        <p:txBody>
          <a:bodyPr wrap="square" rtlCol="0">
            <a:spAutoFit/>
          </a:bodyPr>
          <a:lstStyle/>
          <a:p>
            <a:pPr algn="ctr"/>
            <a:r>
              <a:rPr lang="it-IT" b="1" dirty="0" smtClean="0"/>
              <a:t>Massimo </a:t>
            </a:r>
            <a:r>
              <a:rPr lang="it-IT" b="1" dirty="0" err="1" smtClean="0"/>
              <a:t>Bontempelli</a:t>
            </a:r>
            <a:endParaRPr lang="it-IT"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iat_522_coupa__img_35525.jpg"/>
          <p:cNvPicPr>
            <a:picLocks noChangeAspect="1"/>
          </p:cNvPicPr>
          <p:nvPr/>
        </p:nvPicPr>
        <p:blipFill>
          <a:blip r:embed="rId2" cstate="print"/>
          <a:stretch>
            <a:fillRect/>
          </a:stretch>
        </p:blipFill>
        <p:spPr>
          <a:xfrm>
            <a:off x="1714500" y="1371600"/>
            <a:ext cx="5715000" cy="4114800"/>
          </a:xfrm>
          <a:prstGeom prst="rect">
            <a:avLst/>
          </a:prstGeom>
        </p:spPr>
      </p:pic>
      <p:sp>
        <p:nvSpPr>
          <p:cNvPr id="4" name="CasellaDiTesto 3"/>
          <p:cNvSpPr txBox="1"/>
          <p:nvPr/>
        </p:nvSpPr>
        <p:spPr>
          <a:xfrm>
            <a:off x="2483768" y="5877272"/>
            <a:ext cx="4392488" cy="369332"/>
          </a:xfrm>
          <a:prstGeom prst="rect">
            <a:avLst/>
          </a:prstGeom>
          <a:noFill/>
        </p:spPr>
        <p:txBody>
          <a:bodyPr wrap="square" rtlCol="0">
            <a:spAutoFit/>
          </a:bodyPr>
          <a:lstStyle/>
          <a:p>
            <a:pPr algn="ctr"/>
            <a:r>
              <a:rPr lang="it-IT" b="1" dirty="0" smtClean="0"/>
              <a:t>Fiat 522 </a:t>
            </a:r>
            <a:endParaRPr lang="it-IT"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laude-Monet-Il-treno-nella-neve.La-locomotiva.-1874-75-625x470.jpg"/>
          <p:cNvPicPr>
            <a:picLocks noChangeAspect="1"/>
          </p:cNvPicPr>
          <p:nvPr/>
        </p:nvPicPr>
        <p:blipFill>
          <a:blip r:embed="rId2" cstate="print"/>
          <a:stretch>
            <a:fillRect/>
          </a:stretch>
        </p:blipFill>
        <p:spPr>
          <a:xfrm>
            <a:off x="1595437" y="1190625"/>
            <a:ext cx="5953125" cy="4182591"/>
          </a:xfrm>
          <a:prstGeom prst="rect">
            <a:avLst/>
          </a:prstGeom>
        </p:spPr>
      </p:pic>
      <p:sp>
        <p:nvSpPr>
          <p:cNvPr id="3" name="CasellaDiTesto 2"/>
          <p:cNvSpPr txBox="1"/>
          <p:nvPr/>
        </p:nvSpPr>
        <p:spPr>
          <a:xfrm>
            <a:off x="1619672" y="5733256"/>
            <a:ext cx="5904656" cy="369332"/>
          </a:xfrm>
          <a:prstGeom prst="rect">
            <a:avLst/>
          </a:prstGeom>
          <a:noFill/>
        </p:spPr>
        <p:txBody>
          <a:bodyPr wrap="square" rtlCol="0">
            <a:spAutoFit/>
          </a:bodyPr>
          <a:lstStyle/>
          <a:p>
            <a:pPr algn="ctr"/>
            <a:r>
              <a:rPr lang="it-IT" b="1" dirty="0" smtClean="0"/>
              <a:t>Claude Monet – Il treno nella neve</a:t>
            </a:r>
            <a:endParaRPr lang="it-IT"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errov7.jpg"/>
          <p:cNvPicPr>
            <a:picLocks noChangeAspect="1"/>
          </p:cNvPicPr>
          <p:nvPr/>
        </p:nvPicPr>
        <p:blipFill>
          <a:blip r:embed="rId2" cstate="print"/>
          <a:stretch>
            <a:fillRect/>
          </a:stretch>
        </p:blipFill>
        <p:spPr>
          <a:xfrm>
            <a:off x="2195736" y="260648"/>
            <a:ext cx="5112568" cy="5480579"/>
          </a:xfrm>
          <a:prstGeom prst="rect">
            <a:avLst/>
          </a:prstGeom>
        </p:spPr>
      </p:pic>
      <p:sp>
        <p:nvSpPr>
          <p:cNvPr id="3" name="CasellaDiTesto 2"/>
          <p:cNvSpPr txBox="1"/>
          <p:nvPr/>
        </p:nvSpPr>
        <p:spPr>
          <a:xfrm>
            <a:off x="2195736" y="6021288"/>
            <a:ext cx="5040560" cy="369332"/>
          </a:xfrm>
          <a:prstGeom prst="rect">
            <a:avLst/>
          </a:prstGeom>
          <a:noFill/>
        </p:spPr>
        <p:txBody>
          <a:bodyPr wrap="square" rtlCol="0">
            <a:spAutoFit/>
          </a:bodyPr>
          <a:lstStyle/>
          <a:p>
            <a:pPr algn="ctr"/>
            <a:r>
              <a:rPr lang="it-IT" b="1" dirty="0" smtClean="0"/>
              <a:t>Claude Monet – La stazione di Saint </a:t>
            </a:r>
            <a:r>
              <a:rPr lang="it-IT" b="1" dirty="0" err="1" smtClean="0"/>
              <a:t>Lazare</a:t>
            </a:r>
            <a:endParaRPr lang="it-IT"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l-treno-ha-fischiato-umberto-boccioni-il-treno-che-passa-1908.jpg"/>
          <p:cNvPicPr>
            <a:picLocks noChangeAspect="1"/>
          </p:cNvPicPr>
          <p:nvPr/>
        </p:nvPicPr>
        <p:blipFill>
          <a:blip r:embed="rId2" cstate="print"/>
          <a:stretch>
            <a:fillRect/>
          </a:stretch>
        </p:blipFill>
        <p:spPr>
          <a:xfrm>
            <a:off x="444500" y="1803400"/>
            <a:ext cx="8255000" cy="3251200"/>
          </a:xfrm>
          <a:prstGeom prst="rect">
            <a:avLst/>
          </a:prstGeom>
        </p:spPr>
      </p:pic>
      <p:sp>
        <p:nvSpPr>
          <p:cNvPr id="3" name="CasellaDiTesto 2"/>
          <p:cNvSpPr txBox="1"/>
          <p:nvPr/>
        </p:nvSpPr>
        <p:spPr>
          <a:xfrm>
            <a:off x="1475656" y="5373216"/>
            <a:ext cx="6264696" cy="369332"/>
          </a:xfrm>
          <a:prstGeom prst="rect">
            <a:avLst/>
          </a:prstGeom>
          <a:noFill/>
        </p:spPr>
        <p:txBody>
          <a:bodyPr wrap="square" rtlCol="0">
            <a:spAutoFit/>
          </a:bodyPr>
          <a:lstStyle/>
          <a:p>
            <a:pPr algn="ctr"/>
            <a:r>
              <a:rPr lang="it-IT" b="1" dirty="0" smtClean="0"/>
              <a:t>Umberto Boccioni – Il treno che passa</a:t>
            </a:r>
            <a:endParaRPr lang="it-IT"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l treno ha fischiato - Renato Marcello Baldessari - Velocità +treno +folla - 1916.jpg"/>
          <p:cNvPicPr>
            <a:picLocks noChangeAspect="1"/>
          </p:cNvPicPr>
          <p:nvPr/>
        </p:nvPicPr>
        <p:blipFill>
          <a:blip r:embed="rId2" cstate="print"/>
          <a:stretch>
            <a:fillRect/>
          </a:stretch>
        </p:blipFill>
        <p:spPr>
          <a:xfrm>
            <a:off x="2267744" y="1484784"/>
            <a:ext cx="4777214" cy="3436615"/>
          </a:xfrm>
          <a:prstGeom prst="rect">
            <a:avLst/>
          </a:prstGeom>
        </p:spPr>
      </p:pic>
      <p:sp>
        <p:nvSpPr>
          <p:cNvPr id="3" name="CasellaDiTesto 2"/>
          <p:cNvSpPr txBox="1"/>
          <p:nvPr/>
        </p:nvSpPr>
        <p:spPr>
          <a:xfrm>
            <a:off x="1907704" y="5445224"/>
            <a:ext cx="5472608" cy="369332"/>
          </a:xfrm>
          <a:prstGeom prst="rect">
            <a:avLst/>
          </a:prstGeom>
          <a:noFill/>
        </p:spPr>
        <p:txBody>
          <a:bodyPr wrap="square" rtlCol="0">
            <a:spAutoFit/>
          </a:bodyPr>
          <a:lstStyle/>
          <a:p>
            <a:pPr algn="ctr"/>
            <a:r>
              <a:rPr lang="it-IT" b="1" dirty="0" smtClean="0"/>
              <a:t>Renato Marcello </a:t>
            </a:r>
            <a:r>
              <a:rPr lang="it-IT" b="1" dirty="0" err="1" smtClean="0"/>
              <a:t>Baldessari</a:t>
            </a:r>
            <a:r>
              <a:rPr lang="it-IT" b="1" dirty="0" smtClean="0"/>
              <a:t> – Il treno ha fischiato</a:t>
            </a:r>
            <a:endParaRPr lang="it-IT"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l treno ha fischiato - Pippo Rizzo - Treno notturno in corsa 1920.jpg"/>
          <p:cNvPicPr>
            <a:picLocks noChangeAspect="1"/>
          </p:cNvPicPr>
          <p:nvPr/>
        </p:nvPicPr>
        <p:blipFill>
          <a:blip r:embed="rId2" cstate="print"/>
          <a:stretch>
            <a:fillRect/>
          </a:stretch>
        </p:blipFill>
        <p:spPr>
          <a:xfrm>
            <a:off x="1619672" y="948690"/>
            <a:ext cx="6408712" cy="4647318"/>
          </a:xfrm>
          <a:prstGeom prst="rect">
            <a:avLst/>
          </a:prstGeom>
        </p:spPr>
      </p:pic>
      <p:sp>
        <p:nvSpPr>
          <p:cNvPr id="3" name="CasellaDiTesto 2"/>
          <p:cNvSpPr txBox="1"/>
          <p:nvPr/>
        </p:nvSpPr>
        <p:spPr>
          <a:xfrm>
            <a:off x="1619672" y="5949280"/>
            <a:ext cx="6408712" cy="369332"/>
          </a:xfrm>
          <a:prstGeom prst="rect">
            <a:avLst/>
          </a:prstGeom>
          <a:noFill/>
        </p:spPr>
        <p:txBody>
          <a:bodyPr wrap="square" rtlCol="0">
            <a:spAutoFit/>
          </a:bodyPr>
          <a:lstStyle/>
          <a:p>
            <a:pPr algn="ctr"/>
            <a:r>
              <a:rPr lang="it-IT" b="1" dirty="0" smtClean="0"/>
              <a:t>Pippo Rizzo – Treno notturno in corsa</a:t>
            </a:r>
            <a:endParaRPr lang="it-IT"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l treno ha fischiato - Fortunato Depero - Treno partorito dal sole - 1924.jpg"/>
          <p:cNvPicPr>
            <a:picLocks noChangeAspect="1"/>
          </p:cNvPicPr>
          <p:nvPr/>
        </p:nvPicPr>
        <p:blipFill>
          <a:blip r:embed="rId2" cstate="print"/>
          <a:stretch>
            <a:fillRect/>
          </a:stretch>
        </p:blipFill>
        <p:spPr>
          <a:xfrm>
            <a:off x="2771800" y="620688"/>
            <a:ext cx="3426123" cy="5027836"/>
          </a:xfrm>
          <a:prstGeom prst="rect">
            <a:avLst/>
          </a:prstGeom>
        </p:spPr>
      </p:pic>
      <p:sp>
        <p:nvSpPr>
          <p:cNvPr id="3" name="CasellaDiTesto 2"/>
          <p:cNvSpPr txBox="1"/>
          <p:nvPr/>
        </p:nvSpPr>
        <p:spPr>
          <a:xfrm>
            <a:off x="1835696" y="5877272"/>
            <a:ext cx="5400600" cy="369332"/>
          </a:xfrm>
          <a:prstGeom prst="rect">
            <a:avLst/>
          </a:prstGeom>
          <a:noFill/>
        </p:spPr>
        <p:txBody>
          <a:bodyPr wrap="square" rtlCol="0">
            <a:spAutoFit/>
          </a:bodyPr>
          <a:lstStyle/>
          <a:p>
            <a:pPr algn="ctr"/>
            <a:r>
              <a:rPr lang="it-IT" b="1" dirty="0" smtClean="0"/>
              <a:t>Fortunato </a:t>
            </a:r>
            <a:r>
              <a:rPr lang="it-IT" b="1" dirty="0" err="1" smtClean="0"/>
              <a:t>Depero</a:t>
            </a:r>
            <a:r>
              <a:rPr lang="it-IT" b="1" dirty="0" smtClean="0"/>
              <a:t> – Treno partorito dal sole</a:t>
            </a:r>
            <a:endParaRPr lang="it-IT"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nino oxilia.jpg"/>
          <p:cNvPicPr>
            <a:picLocks noChangeAspect="1"/>
          </p:cNvPicPr>
          <p:nvPr/>
        </p:nvPicPr>
        <p:blipFill>
          <a:blip r:embed="rId2" cstate="print"/>
          <a:stretch>
            <a:fillRect/>
          </a:stretch>
        </p:blipFill>
        <p:spPr>
          <a:xfrm>
            <a:off x="2628900" y="354330"/>
            <a:ext cx="3886200" cy="61493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101</Words>
  <Application>Microsoft Office PowerPoint</Application>
  <PresentationFormat>Presentazione su schermo (4:3)</PresentationFormat>
  <Paragraphs>21</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IL FUTURISMO  E  IL MITO DEL PROGRESSO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FUTURISMO  E  IL MITO DEL PROGRESSO</dc:title>
  <dc:creator>Luana</dc:creator>
  <cp:lastModifiedBy>Luana</cp:lastModifiedBy>
  <cp:revision>34</cp:revision>
  <dcterms:created xsi:type="dcterms:W3CDTF">2020-04-07T15:06:25Z</dcterms:created>
  <dcterms:modified xsi:type="dcterms:W3CDTF">2020-04-08T08:48:56Z</dcterms:modified>
</cp:coreProperties>
</file>